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  <p:embeddedFont>
      <p:font typeface="La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o.screenpal.com/watch/cZXu25nV8qE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0220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CytoAutoCluster: A Semi-Supervised Deep Approach for Cytometry Data Analysis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04146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is a novel semi-supervised deep learning approach that tackles the challenges of analyzing high-dimensional cytometry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7039332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3337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6186" y="7171968"/>
            <a:ext cx="11799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AS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7022425"/>
            <a:ext cx="282594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ABHAY RAJ SINGH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48088"/>
            <a:ext cx="7236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 and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97029"/>
            <a:ext cx="3664863" cy="3484364"/>
          </a:xfrm>
          <a:prstGeom prst="roundRect">
            <a:avLst>
              <a:gd name="adj" fmla="val 976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123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614261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demonstrates the effectiveness of semi-supervised deep learning in analyzing high-dimensional cytometry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97029"/>
            <a:ext cx="3664863" cy="3484364"/>
          </a:xfrm>
          <a:prstGeom prst="roundRect">
            <a:avLst>
              <a:gd name="adj" fmla="val 976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123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614261"/>
            <a:ext cx="3211235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Future research will focus on expanding the model to multi-omics datasets, scaling the model to analyze millions of cells, and addressing cross-laboratory variability with domain adaptation.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4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543" y="3154085"/>
            <a:ext cx="6459974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Introduction and Objectives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3543" y="4342686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66061" y="4420195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95293" y="4342686"/>
            <a:ext cx="2889647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Cytometry Data Analysis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5293" y="4789527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Cytometry data provides insights into cellular populations, playing a crucial role in immunology, oncology, and biomarker discovery.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8546" y="4342686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7561064" y="4420195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090297" y="4342686"/>
            <a:ext cx="2699861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High-Dimensional Data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090297" y="4789527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High-dimensional cytometry data, like that generated by CyTOF, presents challenges for traditional clustering algorithms, often leading to inaccurate results.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3543" y="6220658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866061" y="6298168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95293" y="6220658"/>
            <a:ext cx="438459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Objective: Preprocessing and Analysis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5293" y="6667500"/>
            <a:ext cx="5816560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CytoAutoCluster aims to effectively preprocess and analyze this complex data to achieve meaningful insights.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8546" y="6220658"/>
            <a:ext cx="465058" cy="46505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7561064" y="6298168"/>
            <a:ext cx="17990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090297" y="6220658"/>
            <a:ext cx="4430316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Objective: Semi-Supervised Clustering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090297" y="6667500"/>
            <a:ext cx="5816560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utilizing a semi-supervised approach, the model leverages both labeled and unlabeled data to improve clustering performance and interpretability.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065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55533"/>
            <a:ext cx="7556421" cy="4567476"/>
          </a:xfrm>
          <a:prstGeom prst="roundRect">
            <a:avLst>
              <a:gd name="adj" fmla="val 7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36315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068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Characteristic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068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Cells (n)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265,627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Markers (p)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32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Manually Labeled Cells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39% (104,184 cells)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82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Clusters (k)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14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10282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Unlabeled Cells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48026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61%(161,443 cells)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801410" y="626506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1028224" y="640877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Source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4802624" y="640877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Cytobank Platform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67771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and Motivation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51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 Dimensionality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3296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vast number of features (markers) in cytometry data makes it difficult to visualize and analyze effectively.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332928" y="5051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Label Imbalance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32928" y="563296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limited availability of labeled data in many cytometry datasets poses a challenge for supervised learning methods.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872067" y="5051822"/>
            <a:ext cx="3048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Noise and Inconsistency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72067" y="5632966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Noise from instrumentation and sample preparation can further complicate the analysis, leading to inaccurate results.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816" y="2428399"/>
            <a:ext cx="5002768" cy="337446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76751" y="531733"/>
            <a:ext cx="4833938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Methodology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955358" y="1426012"/>
            <a:ext cx="22860" cy="6273641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6" name="Shape 2"/>
          <p:cNvSpPr/>
          <p:nvPr/>
        </p:nvSpPr>
        <p:spPr>
          <a:xfrm>
            <a:off x="1161455" y="184963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7" name="Shape 3"/>
          <p:cNvSpPr/>
          <p:nvPr/>
        </p:nvSpPr>
        <p:spPr>
          <a:xfrm>
            <a:off x="749260" y="1643539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8" name="Text 4"/>
          <p:cNvSpPr/>
          <p:nvPr/>
        </p:nvSpPr>
        <p:spPr>
          <a:xfrm>
            <a:off x="882610" y="1716048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5"/>
          <p:cNvSpPr/>
          <p:nvPr/>
        </p:nvSpPr>
        <p:spPr>
          <a:xfrm>
            <a:off x="2030254" y="1619369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Preprocessing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2030254" y="20373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Normalization and exploratory analysis are performed to prepare the data for clustering.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1161455" y="346638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12" name="Shape 8"/>
          <p:cNvSpPr/>
          <p:nvPr/>
        </p:nvSpPr>
        <p:spPr>
          <a:xfrm>
            <a:off x="749260" y="32602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9"/>
          <p:cNvSpPr/>
          <p:nvPr/>
        </p:nvSpPr>
        <p:spPr>
          <a:xfrm>
            <a:off x="882610" y="3332798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0"/>
          <p:cNvSpPr/>
          <p:nvPr/>
        </p:nvSpPr>
        <p:spPr>
          <a:xfrm>
            <a:off x="2030254" y="3236119"/>
            <a:ext cx="279927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Dimensionality Reduction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2030254" y="36541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PCA and t-SNE are utilized to reduce the dimensionality of the data while preserving important relationships.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1161455" y="508313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17" name="Shape 13"/>
          <p:cNvSpPr/>
          <p:nvPr/>
        </p:nvSpPr>
        <p:spPr>
          <a:xfrm>
            <a:off x="749260" y="487703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8" name="Text 14"/>
          <p:cNvSpPr/>
          <p:nvPr/>
        </p:nvSpPr>
        <p:spPr>
          <a:xfrm>
            <a:off x="882610" y="4949547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5"/>
          <p:cNvSpPr/>
          <p:nvPr/>
        </p:nvSpPr>
        <p:spPr>
          <a:xfrm>
            <a:off x="2030254" y="485286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Clustering Techniques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2030254" y="52708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autoencoder-based approach is employed for feature learning and semi-supervised clustering to leverage labeled and unlabeled data.</a:t>
            </a:r>
            <a:endParaRPr lang="en-US" sz="1500" dirty="0"/>
          </a:p>
        </p:txBody>
      </p:sp>
      <p:sp>
        <p:nvSpPr>
          <p:cNvPr id="21" name="Shape 17"/>
          <p:cNvSpPr/>
          <p:nvPr/>
        </p:nvSpPr>
        <p:spPr>
          <a:xfrm>
            <a:off x="1161455" y="669988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CBC5B8"/>
          </a:solidFill>
          <a:ln/>
        </p:spPr>
      </p:sp>
      <p:sp>
        <p:nvSpPr>
          <p:cNvPr id="22" name="Shape 18"/>
          <p:cNvSpPr/>
          <p:nvPr/>
        </p:nvSpPr>
        <p:spPr>
          <a:xfrm>
            <a:off x="749260" y="64937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23" name="Text 19"/>
          <p:cNvSpPr/>
          <p:nvPr/>
        </p:nvSpPr>
        <p:spPr>
          <a:xfrm>
            <a:off x="882610" y="6566297"/>
            <a:ext cx="16823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250" dirty="0"/>
          </a:p>
        </p:txBody>
      </p:sp>
      <p:sp>
        <p:nvSpPr>
          <p:cNvPr id="24" name="Text 20"/>
          <p:cNvSpPr/>
          <p:nvPr/>
        </p:nvSpPr>
        <p:spPr>
          <a:xfrm>
            <a:off x="2030254" y="646961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Training</a:t>
            </a:r>
            <a:endParaRPr lang="en-US" sz="1900" dirty="0"/>
          </a:p>
        </p:txBody>
      </p:sp>
      <p:sp>
        <p:nvSpPr>
          <p:cNvPr id="25" name="Text 21"/>
          <p:cNvSpPr/>
          <p:nvPr/>
        </p:nvSpPr>
        <p:spPr>
          <a:xfrm>
            <a:off x="2030254" y="68876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is trained and fine-tuned using logistic regression and XGBoost for improved performance.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7" y="3077170"/>
            <a:ext cx="4919186" cy="20751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6752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Architecture and Implementation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432929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E5DFD2"/>
          </a:solidFill>
          <a:ln/>
        </p:spPr>
      </p:sp>
      <p:sp>
        <p:nvSpPr>
          <p:cNvPr id="6" name="Text 2"/>
          <p:cNvSpPr/>
          <p:nvPr/>
        </p:nvSpPr>
        <p:spPr>
          <a:xfrm>
            <a:off x="6507004" y="3659743"/>
            <a:ext cx="3089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Self-Supervised Encoder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4150162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encoder takes 32-dimensional input, uses fully connected layers with ReLU activation, and outputs mask estimation and feature reconstruction.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32929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E5DFD2"/>
          </a:solidFill>
          <a:ln/>
        </p:spPr>
      </p:sp>
      <p:sp>
        <p:nvSpPr>
          <p:cNvPr id="9" name="Text 5"/>
          <p:cNvSpPr/>
          <p:nvPr/>
        </p:nvSpPr>
        <p:spPr>
          <a:xfrm>
            <a:off x="10398681" y="3659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Training Details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4150162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is trained using a batch size of 128, for 50 epochs, with loss functions including binary cross-entropy and mean squared error (MSE).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44" y="2449235"/>
            <a:ext cx="5004792" cy="333113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60770" y="530543"/>
            <a:ext cx="4876562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and Evaluation</a:t>
            </a:r>
            <a:endParaRPr lang="en-US" sz="37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770" y="1421606"/>
            <a:ext cx="481608" cy="48160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60770" y="2095857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Accuracy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6160770" y="2512457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achieved a 89.9% accuracy in self-supervised clustering, indicating its ability to identify cell types.</a:t>
            </a:r>
            <a:endParaRPr lang="en-US" sz="15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770" y="3706773"/>
            <a:ext cx="481608" cy="48160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160770" y="4381024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AUROC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6160770" y="47976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area under the receiver operating characteristic curve (AUROC) reached 99.09%, demonstrating strong predictive power.</a:t>
            </a:r>
            <a:endParaRPr lang="en-US" sz="15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770" y="5991939"/>
            <a:ext cx="481608" cy="48160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160770" y="6666190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Log Loss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6160770" y="7082790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 loss for logistic regression and XGBoost were 0.0299 and 0.0039, respectively, suggesting good calibration.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06" y="3205163"/>
            <a:ext cx="4934069" cy="18192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Gradio Interface for User Interaction</a:t>
            </a:r>
            <a:endParaRPr lang="en-US" sz="43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Purpose</a:t>
            </a:r>
            <a:endParaRPr lang="en-US" sz="2150" dirty="0"/>
          </a:p>
        </p:txBody>
      </p:sp>
      <p:sp>
        <p:nvSpPr>
          <p:cNvPr id="7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Provides an interactive visualization and prediction tool for users.</a:t>
            </a:r>
            <a:endParaRPr lang="en-US" sz="17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Functions</a:t>
            </a:r>
            <a:endParaRPr lang="en-US" sz="2150" dirty="0"/>
          </a:p>
        </p:txBody>
      </p:sp>
      <p:sp>
        <p:nvSpPr>
          <p:cNvPr id="10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Processes unlabeled data, predicts cell types, and dynamically visualizes clusters using t-SNE.</a:t>
            </a:r>
            <a:endParaRPr lang="en-US" sz="17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695128" y="6075045"/>
            <a:ext cx="3357205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Implementation Demo Link</a:t>
            </a:r>
            <a:endParaRPr lang="en-US" sz="2150" dirty="0"/>
          </a:p>
        </p:txBody>
      </p:sp>
      <p:sp>
        <p:nvSpPr>
          <p:cNvPr id="13" name="Text 6"/>
          <p:cNvSpPr/>
          <p:nvPr/>
        </p:nvSpPr>
        <p:spPr>
          <a:xfrm>
            <a:off x="76951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14" name="Text 7"/>
          <p:cNvSpPr/>
          <p:nvPr/>
        </p:nvSpPr>
        <p:spPr>
          <a:xfrm>
            <a:off x="7695128" y="703849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u="sng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  <a:hlinkClick r:id="rId6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demo_vid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8232"/>
            <a:ext cx="6305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23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950238" y="2487335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Noisy Data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preprocessing techniques like filtering and outlier removal are employed to mitigate the impact of noise.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4023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4841915" y="2487335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Label Imbalance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892743"/>
            <a:ext cx="292774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Semi-supervised learning approaches, like those implemented in CytoAutoCluster, help to address label imbalance by leveraging both labeled and unlabeled data.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1502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950238" y="6000036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15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High Dimensionality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40544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Dimensionality reduction techniques like PCA and t-SNE are crucial to manage high-dimensional data effectively.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2024-11-28T15:42:10Z</dcterms:created>
  <dcterms:modified xsi:type="dcterms:W3CDTF">2024-11-28T15:42:10Z</dcterms:modified>
</cp:coreProperties>
</file>